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5508CAA-81B6-4A64-9461-0351119D07E2}" type="datetimeFigureOut">
              <a:rPr lang="id-ID" smtClean="0"/>
              <a:t>17/10/2024</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41E6A14D-81B5-4652-9E52-4E69C2F694B3}"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08CAA-81B6-4A64-9461-0351119D07E2}" type="datetimeFigureOut">
              <a:rPr lang="id-ID" smtClean="0"/>
              <a:t>17/10/2024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08CAA-81B6-4A64-9461-0351119D07E2}" type="datetimeFigureOut">
              <a:rPr lang="id-ID" smtClean="0"/>
              <a:t>17/10/2024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508CAA-81B6-4A64-9461-0351119D07E2}" type="datetimeFigureOut">
              <a:rPr lang="id-ID" smtClean="0"/>
              <a:t>17/10/2024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508CAA-81B6-4A64-9461-0351119D07E2}" type="datetimeFigureOut">
              <a:rPr lang="id-ID" smtClean="0"/>
              <a:t>17/10/2024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508CAA-81B6-4A64-9461-0351119D07E2}" type="datetimeFigureOut">
              <a:rPr lang="id-ID" smtClean="0"/>
              <a:t>17/10/2024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508CAA-81B6-4A64-9461-0351119D07E2}" type="datetimeFigureOut">
              <a:rPr lang="id-ID" smtClean="0"/>
              <a:t>17/10/2024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508CAA-81B6-4A64-9461-0351119D07E2}" type="datetimeFigureOut">
              <a:rPr lang="id-ID" smtClean="0"/>
              <a:t>17/10/2024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08CAA-81B6-4A64-9461-0351119D07E2}" type="datetimeFigureOut">
              <a:rPr lang="id-ID" smtClean="0"/>
              <a:t>17/10/2024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508CAA-81B6-4A64-9461-0351119D07E2}" type="datetimeFigureOut">
              <a:rPr lang="id-ID" smtClean="0"/>
              <a:t>17/10/2024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17/10/2024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41E6A14D-81B5-4652-9E52-4E69C2F694B3}"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508CAA-81B6-4A64-9461-0351119D07E2}" type="datetimeFigureOut">
              <a:rPr lang="id-ID" smtClean="0"/>
              <a:t>17/10/2024</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E6A14D-81B5-4652-9E52-4E69C2F694B3}"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2160" y="188640"/>
            <a:ext cx="2808312" cy="362471"/>
          </a:xfrm>
        </p:spPr>
        <p:txBody>
          <a:bodyPr>
            <a:normAutofit/>
          </a:bodyPr>
          <a:lstStyle/>
          <a:p>
            <a:pPr algn="l"/>
            <a:r>
              <a:rPr lang="id-ID" sz="1800" b="1" dirty="0" smtClean="0">
                <a:latin typeface="Arial" pitchFamily="34" charset="0"/>
                <a:cs typeface="Arial" pitchFamily="34" charset="0"/>
              </a:rPr>
              <a:t>PAI-Pertemuan ke </a:t>
            </a:r>
            <a:r>
              <a:rPr lang="id-ID" sz="1800" b="1" dirty="0" smtClean="0">
                <a:latin typeface="Arial" pitchFamily="34" charset="0"/>
                <a:cs typeface="Arial" pitchFamily="34" charset="0"/>
              </a:rPr>
              <a:t>4</a:t>
            </a:r>
            <a:endParaRPr lang="id-ID" sz="1800" b="1" dirty="0">
              <a:latin typeface="Arial" pitchFamily="34" charset="0"/>
              <a:cs typeface="Arial" pitchFamily="34" charset="0"/>
            </a:endParaRPr>
          </a:p>
        </p:txBody>
      </p:sp>
      <p:sp>
        <p:nvSpPr>
          <p:cNvPr id="4" name="Subtitle 3"/>
          <p:cNvSpPr>
            <a:spLocks noGrp="1"/>
          </p:cNvSpPr>
          <p:nvPr>
            <p:ph type="subTitle" idx="1"/>
          </p:nvPr>
        </p:nvSpPr>
        <p:spPr>
          <a:xfrm>
            <a:off x="746886" y="2132856"/>
            <a:ext cx="7854696" cy="632512"/>
          </a:xfrm>
        </p:spPr>
        <p:txBody>
          <a:bodyPr>
            <a:normAutofit/>
          </a:bodyPr>
          <a:lstStyle/>
          <a:p>
            <a:pPr algn="ctr"/>
            <a:r>
              <a:rPr lang="id-ID" sz="3000" dirty="0" smtClean="0">
                <a:solidFill>
                  <a:srgbClr val="FFFF00"/>
                </a:solidFill>
                <a:latin typeface="Algerian" pitchFamily="82" charset="0"/>
              </a:rPr>
              <a:t>Sumber Hukum Islam ke 3 (Ijtihad)</a:t>
            </a:r>
            <a:endParaRPr lang="id-ID" sz="3000" dirty="0">
              <a:solidFill>
                <a:srgbClr val="FFFF00"/>
              </a:solidFill>
              <a:latin typeface="Algerian" pitchFamily="82" charset="0"/>
            </a:endParaRPr>
          </a:p>
        </p:txBody>
      </p:sp>
      <p:sp>
        <p:nvSpPr>
          <p:cNvPr id="5" name="Subtitle 3"/>
          <p:cNvSpPr txBox="1">
            <a:spLocks/>
          </p:cNvSpPr>
          <p:nvPr/>
        </p:nvSpPr>
        <p:spPr>
          <a:xfrm>
            <a:off x="755576" y="3212976"/>
            <a:ext cx="7344816" cy="2016224"/>
          </a:xfrm>
          <a:prstGeom prst="rect">
            <a:avLst/>
          </a:prstGeom>
        </p:spPr>
        <p:txBody>
          <a:bodyPr vert="horz" lIns="0" rIns="18288">
            <a:normAutofit fontScale="70000" lnSpcReduction="20000"/>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id-ID" sz="3000" dirty="0" smtClean="0">
                <a:solidFill>
                  <a:srgbClr val="FFFF00"/>
                </a:solidFill>
                <a:latin typeface="Berlin Sans FB Demi" pitchFamily="34" charset="0"/>
              </a:rPr>
              <a:t>Pengertian ijtihad</a:t>
            </a:r>
          </a:p>
          <a:p>
            <a:pPr algn="ctr"/>
            <a:r>
              <a:rPr lang="id-ID" sz="3000" dirty="0" smtClean="0">
                <a:solidFill>
                  <a:srgbClr val="FFFF00"/>
                </a:solidFill>
                <a:latin typeface="Berlin Sans FB Demi" pitchFamily="34" charset="0"/>
              </a:rPr>
              <a:t>Tingkatan mujtahid</a:t>
            </a:r>
          </a:p>
          <a:p>
            <a:pPr algn="ctr"/>
            <a:r>
              <a:rPr lang="id-ID" sz="3000" dirty="0" smtClean="0">
                <a:solidFill>
                  <a:srgbClr val="FFFF00"/>
                </a:solidFill>
                <a:latin typeface="Berlin Sans FB Demi" pitchFamily="34" charset="0"/>
              </a:rPr>
              <a:t>Syarat mujtahid</a:t>
            </a:r>
          </a:p>
          <a:p>
            <a:pPr algn="ctr"/>
            <a:r>
              <a:rPr lang="id-ID" sz="3000" dirty="0" smtClean="0">
                <a:solidFill>
                  <a:srgbClr val="FFFF00"/>
                </a:solidFill>
                <a:latin typeface="Berlin Sans FB Demi" pitchFamily="34" charset="0"/>
              </a:rPr>
              <a:t>Kedudukan dan fungsi ijtihad</a:t>
            </a:r>
          </a:p>
          <a:p>
            <a:pPr algn="ctr"/>
            <a:r>
              <a:rPr lang="id-ID" sz="3000" dirty="0" smtClean="0">
                <a:solidFill>
                  <a:srgbClr val="FFFF00"/>
                </a:solidFill>
                <a:latin typeface="Berlin Sans FB Demi" pitchFamily="34" charset="0"/>
              </a:rPr>
              <a:t>Methode ijtihad</a:t>
            </a:r>
          </a:p>
          <a:p>
            <a:pPr algn="ctr"/>
            <a:r>
              <a:rPr lang="id-ID" sz="3000" dirty="0" smtClean="0">
                <a:solidFill>
                  <a:srgbClr val="FFFF00"/>
                </a:solidFill>
                <a:latin typeface="Berlin Sans FB Demi" pitchFamily="34" charset="0"/>
              </a:rPr>
              <a:t>Contoh-contoh ijtihad</a:t>
            </a:r>
            <a:endParaRPr lang="id-ID" sz="3000" dirty="0">
              <a:solidFill>
                <a:srgbClr val="FFFF00"/>
              </a:solidFill>
              <a:latin typeface="Berlin Sans FB Demi" pitchFamily="34" charset="0"/>
            </a:endParaRPr>
          </a:p>
        </p:txBody>
      </p:sp>
    </p:spTree>
    <p:extLst>
      <p:ext uri="{BB962C8B-B14F-4D97-AF65-F5344CB8AC3E}">
        <p14:creationId xmlns:p14="http://schemas.microsoft.com/office/powerpoint/2010/main" val="132142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idx="1"/>
          </p:nvPr>
        </p:nvSpPr>
        <p:spPr>
          <a:xfrm>
            <a:off x="467544" y="836712"/>
            <a:ext cx="8229600" cy="5256584"/>
          </a:xfrm>
        </p:spPr>
        <p:txBody>
          <a:bodyPr>
            <a:noAutofit/>
          </a:bodyPr>
          <a:lstStyle/>
          <a:p>
            <a:pPr marL="0" indent="0" algn="just">
              <a:buNone/>
            </a:pPr>
            <a:r>
              <a:rPr lang="id-ID" sz="1600" dirty="0" smtClean="0">
                <a:solidFill>
                  <a:schemeClr val="tx1"/>
                </a:solidFill>
                <a:latin typeface="Times New Roman" pitchFamily="18" charset="0"/>
                <a:cs typeface="Times New Roman" pitchFamily="18" charset="0"/>
              </a:rPr>
              <a:t>1. </a:t>
            </a:r>
            <a:r>
              <a:rPr lang="id-ID" sz="1600" b="1" dirty="0" smtClean="0">
                <a:solidFill>
                  <a:schemeClr val="tx1"/>
                </a:solidFill>
                <a:latin typeface="Times New Roman" pitchFamily="18" charset="0"/>
                <a:cs typeface="Times New Roman" pitchFamily="18" charset="0"/>
              </a:rPr>
              <a:t>Pengertian Ijtihad</a:t>
            </a:r>
          </a:p>
          <a:p>
            <a:pPr marL="0" indent="0" algn="just">
              <a:buNone/>
            </a:pPr>
            <a:r>
              <a:rPr lang="id-ID" sz="1600" dirty="0" smtClean="0">
                <a:solidFill>
                  <a:schemeClr val="tx1"/>
                </a:solidFill>
                <a:latin typeface="Times New Roman" pitchFamily="18" charset="0"/>
                <a:cs typeface="Times New Roman" pitchFamily="18" charset="0"/>
              </a:rPr>
              <a:t>	Secara Bahasa Ijtihad berasal dari kata JAHADA artinya berusaha, bersungguh-sungguh. </a:t>
            </a:r>
          </a:p>
          <a:p>
            <a:pPr marL="0" indent="0" algn="just">
              <a:buNone/>
            </a:pPr>
            <a:r>
              <a:rPr lang="id-ID" sz="1600" dirty="0" smtClean="0">
                <a:solidFill>
                  <a:schemeClr val="tx1"/>
                </a:solidFill>
                <a:latin typeface="Times New Roman" pitchFamily="18" charset="0"/>
                <a:cs typeface="Times New Roman" pitchFamily="18" charset="0"/>
              </a:rPr>
              <a:t>	Secara Istilah Ijtihad </a:t>
            </a:r>
            <a:r>
              <a:rPr lang="id-ID" sz="1600" dirty="0">
                <a:solidFill>
                  <a:schemeClr val="tx1"/>
                </a:solidFill>
                <a:latin typeface="Times New Roman" pitchFamily="18" charset="0"/>
                <a:cs typeface="Times New Roman" pitchFamily="18" charset="0"/>
              </a:rPr>
              <a:t>adalah mengeluarkan segala tenaga dan kemampuan untuk mendapatkan kesimpulan hukum dari Al-Qur’an dan Sunnah Rasulullah SAW</a:t>
            </a:r>
            <a:r>
              <a:rPr lang="id-ID" sz="1600" dirty="0" smtClean="0">
                <a:solidFill>
                  <a:schemeClr val="tx1"/>
                </a:solidFill>
                <a:latin typeface="Times New Roman" pitchFamily="18" charset="0"/>
                <a:cs typeface="Times New Roman" pitchFamily="18" charset="0"/>
              </a:rPr>
              <a:t>.</a:t>
            </a:r>
          </a:p>
          <a:p>
            <a:pPr marL="0" indent="0" algn="just">
              <a:buNone/>
            </a:pPr>
            <a:r>
              <a:rPr lang="id-ID" sz="1600" dirty="0" smtClean="0">
                <a:solidFill>
                  <a:schemeClr val="tx1"/>
                </a:solidFill>
                <a:latin typeface="Times New Roman" pitchFamily="18" charset="0"/>
                <a:cs typeface="Times New Roman" pitchFamily="18" charset="0"/>
              </a:rPr>
              <a:t>Menurut  Mukti Ali (1990) berusaha sekeras-kerasnya untuk membentuk penilaian yang bebas tetang sesuatu masalah hukum.</a:t>
            </a:r>
          </a:p>
          <a:p>
            <a:pPr marL="0" indent="0" algn="just">
              <a:buNone/>
            </a:pPr>
            <a:r>
              <a:rPr lang="id-ID" sz="1600" dirty="0" smtClean="0">
                <a:solidFill>
                  <a:schemeClr val="tx1"/>
                </a:solidFill>
                <a:latin typeface="Times New Roman" pitchFamily="18" charset="0"/>
                <a:cs typeface="Times New Roman" pitchFamily="18" charset="0"/>
              </a:rPr>
              <a:t>	Ijtihad disebut juga sebagai upaya mencurahkan segenap kemampuan untuk merumuskan hukum syara’ dengan cara istinbat dari Al Quran dan Assunnah.</a:t>
            </a:r>
          </a:p>
          <a:p>
            <a:pPr marL="0" indent="0" algn="just">
              <a:buNone/>
            </a:pPr>
            <a:r>
              <a:rPr lang="id-ID" sz="1600" dirty="0" smtClean="0">
                <a:solidFill>
                  <a:schemeClr val="tx1"/>
                </a:solidFill>
                <a:latin typeface="Times New Roman" pitchFamily="18" charset="0"/>
                <a:cs typeface="Times New Roman" pitchFamily="18" charset="0"/>
              </a:rPr>
              <a:t>Ijtihad berarti proses penelitian hukum secara ilmiah berdasarkan Al-Quran dan Assunnah. </a:t>
            </a:r>
          </a:p>
          <a:p>
            <a:pPr marL="0" indent="0" algn="just">
              <a:buNone/>
            </a:pPr>
            <a:r>
              <a:rPr lang="id-ID" sz="1600" dirty="0">
                <a:latin typeface="Times New Roman" pitchFamily="18" charset="0"/>
                <a:cs typeface="Times New Roman" pitchFamily="18" charset="0"/>
              </a:rPr>
              <a:t>	</a:t>
            </a:r>
            <a:r>
              <a:rPr lang="id-ID" sz="1600" dirty="0" smtClean="0">
                <a:solidFill>
                  <a:schemeClr val="tx1"/>
                </a:solidFill>
                <a:latin typeface="Times New Roman" pitchFamily="18" charset="0"/>
                <a:cs typeface="Times New Roman" pitchFamily="18" charset="0"/>
              </a:rPr>
              <a:t>Lawan Kata Ijtihad adalah Taklid.</a:t>
            </a:r>
          </a:p>
          <a:p>
            <a:pPr marL="0" indent="0" algn="just">
              <a:buNone/>
            </a:pPr>
            <a:r>
              <a:rPr lang="id-ID" sz="1600" dirty="0" smtClean="0">
                <a:solidFill>
                  <a:schemeClr val="tx1"/>
                </a:solidFill>
                <a:latin typeface="Times New Roman" pitchFamily="18" charset="0"/>
                <a:cs typeface="Times New Roman" pitchFamily="18" charset="0"/>
              </a:rPr>
              <a:t>	Orang yang melakukan ijtihad disebut MUJTAHID. </a:t>
            </a:r>
          </a:p>
          <a:p>
            <a:pPr algn="just"/>
            <a:endParaRPr lang="id-ID" sz="1600" dirty="0" smtClean="0">
              <a:solidFill>
                <a:schemeClr val="tx1"/>
              </a:solidFill>
              <a:latin typeface="Times New Roman" pitchFamily="18" charset="0"/>
              <a:cs typeface="Times New Roman" pitchFamily="18" charset="0"/>
            </a:endParaRPr>
          </a:p>
          <a:p>
            <a:pPr marL="0" indent="0" algn="just">
              <a:buNone/>
            </a:pPr>
            <a:r>
              <a:rPr lang="id-ID" sz="1600" b="1" dirty="0" smtClean="0">
                <a:solidFill>
                  <a:schemeClr val="tx1"/>
                </a:solidFill>
                <a:latin typeface="Times New Roman" pitchFamily="18" charset="0"/>
                <a:cs typeface="Times New Roman" pitchFamily="18" charset="0"/>
              </a:rPr>
              <a:t>Mujtahid ada 3 macam</a:t>
            </a:r>
          </a:p>
          <a:p>
            <a:pPr marL="342900" indent="-342900" algn="just">
              <a:buAutoNum type="arabicPeriod"/>
            </a:pPr>
            <a:r>
              <a:rPr lang="id-ID" sz="1600" dirty="0" smtClean="0">
                <a:solidFill>
                  <a:schemeClr val="tx1"/>
                </a:solidFill>
                <a:latin typeface="Times New Roman" pitchFamily="18" charset="0"/>
                <a:cs typeface="Times New Roman" pitchFamily="18" charset="0"/>
              </a:rPr>
              <a:t>Mujtahid Mutlak yaitu para pendiri dan imam madzhab</a:t>
            </a:r>
          </a:p>
          <a:p>
            <a:pPr marL="342900" indent="-342900" algn="just">
              <a:buAutoNum type="arabicPeriod"/>
            </a:pPr>
            <a:r>
              <a:rPr lang="id-ID" sz="1600" dirty="0" smtClean="0">
                <a:solidFill>
                  <a:schemeClr val="tx1"/>
                </a:solidFill>
                <a:latin typeface="Times New Roman" pitchFamily="18" charset="0"/>
                <a:cs typeface="Times New Roman" pitchFamily="18" charset="0"/>
              </a:rPr>
              <a:t>Mujahid Muttabi’ yaitu orang yang telah membandingkan dari para madzhab</a:t>
            </a:r>
          </a:p>
          <a:p>
            <a:pPr marL="342900" indent="-342900" algn="just">
              <a:buAutoNum type="arabicPeriod"/>
            </a:pPr>
            <a:r>
              <a:rPr lang="id-ID" sz="1600" dirty="0" smtClean="0">
                <a:solidFill>
                  <a:schemeClr val="tx1"/>
                </a:solidFill>
                <a:latin typeface="Times New Roman" pitchFamily="18" charset="0"/>
                <a:cs typeface="Times New Roman" pitchFamily="18" charset="0"/>
              </a:rPr>
              <a:t>Orang yang telah bermadzhab, memilih salah satu madzhab. (Madzhab Imam Maliki, Imam Hambali, Imam Hanafi, Imam Syafi’i)</a:t>
            </a:r>
            <a:endParaRPr lang="id-ID"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7992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Autofit/>
          </a:bodyPr>
          <a:lstStyle/>
          <a:p>
            <a:pPr lvl="0" algn="l" fontAlgn="base"/>
            <a:r>
              <a:rPr lang="id-ID" sz="1800" b="1" dirty="0" smtClean="0">
                <a:latin typeface="Arial" pitchFamily="34" charset="0"/>
                <a:cs typeface="Arial" pitchFamily="34" charset="0"/>
              </a:rPr>
              <a:t>2. Ruang Lingkup Ijtihad</a:t>
            </a:r>
            <a:br>
              <a:rPr lang="id-ID" sz="1800" b="1" dirty="0" smtClean="0">
                <a:latin typeface="Arial" pitchFamily="34" charset="0"/>
                <a:cs typeface="Arial" pitchFamily="34" charset="0"/>
              </a:rPr>
            </a:br>
            <a:r>
              <a:rPr lang="id-ID" sz="1800" b="1" dirty="0" smtClean="0">
                <a:latin typeface="Arial" pitchFamily="34" charset="0"/>
                <a:cs typeface="Arial" pitchFamily="34" charset="0"/>
              </a:rPr>
              <a:t/>
            </a:r>
            <a:br>
              <a:rPr lang="id-ID" sz="1800" b="1" dirty="0" smtClean="0">
                <a:latin typeface="Arial" pitchFamily="34" charset="0"/>
                <a:cs typeface="Arial" pitchFamily="34" charset="0"/>
              </a:rPr>
            </a:br>
            <a:r>
              <a:rPr lang="id-ID" sz="1800" dirty="0" smtClean="0">
                <a:latin typeface="Arial" pitchFamily="34" charset="0"/>
                <a:cs typeface="Arial" pitchFamily="34" charset="0"/>
              </a:rPr>
              <a:t>R</a:t>
            </a:r>
            <a:r>
              <a:rPr lang="en-ID" sz="1800" dirty="0" err="1" smtClean="0">
                <a:latin typeface="Arial" pitchFamily="34" charset="0"/>
                <a:cs typeface="Arial" pitchFamily="34" charset="0"/>
              </a:rPr>
              <a:t>uang</a:t>
            </a:r>
            <a:r>
              <a:rPr lang="en-ID" sz="1800" dirty="0" smtClean="0">
                <a:latin typeface="Arial" pitchFamily="34" charset="0"/>
                <a:cs typeface="Arial" pitchFamily="34" charset="0"/>
              </a:rPr>
              <a:t> </a:t>
            </a:r>
            <a:r>
              <a:rPr lang="en-ID" sz="1800" dirty="0" err="1">
                <a:latin typeface="Arial" pitchFamily="34" charset="0"/>
                <a:cs typeface="Arial" pitchFamily="34" charset="0"/>
              </a:rPr>
              <a:t>lingkup</a:t>
            </a:r>
            <a:r>
              <a:rPr lang="en-ID" sz="1800" dirty="0">
                <a:latin typeface="Arial" pitchFamily="34" charset="0"/>
                <a:cs typeface="Arial" pitchFamily="34" charset="0"/>
              </a:rPr>
              <a:t> </a:t>
            </a:r>
            <a:r>
              <a:rPr lang="en-ID" sz="1800" dirty="0" err="1">
                <a:latin typeface="Arial" pitchFamily="34" charset="0"/>
                <a:cs typeface="Arial" pitchFamily="34" charset="0"/>
              </a:rPr>
              <a:t>ijtihad</a:t>
            </a:r>
            <a:r>
              <a:rPr lang="en-ID" sz="1800" dirty="0">
                <a:latin typeface="Arial" pitchFamily="34" charset="0"/>
                <a:cs typeface="Arial" pitchFamily="34" charset="0"/>
              </a:rPr>
              <a:t> </a:t>
            </a:r>
            <a:r>
              <a:rPr lang="en-ID" sz="1800" dirty="0" smtClean="0">
                <a:latin typeface="Arial" pitchFamily="34" charset="0"/>
                <a:cs typeface="Arial" pitchFamily="34" charset="0"/>
              </a:rPr>
              <a:t>da</a:t>
            </a:r>
            <a:r>
              <a:rPr lang="id-ID" sz="1800" dirty="0" smtClean="0">
                <a:latin typeface="Arial" pitchFamily="34" charset="0"/>
                <a:cs typeface="Arial" pitchFamily="34" charset="0"/>
              </a:rPr>
              <a:t>p</a:t>
            </a:r>
            <a:r>
              <a:rPr lang="en-ID" sz="1800" dirty="0" smtClean="0">
                <a:latin typeface="Arial" pitchFamily="34" charset="0"/>
                <a:cs typeface="Arial" pitchFamily="34" charset="0"/>
              </a:rPr>
              <a:t>at </a:t>
            </a:r>
            <a:r>
              <a:rPr lang="en-ID" sz="1800" dirty="0" err="1">
                <a:latin typeface="Arial" pitchFamily="34" charset="0"/>
                <a:cs typeface="Arial" pitchFamily="34" charset="0"/>
              </a:rPr>
              <a:t>dibagi</a:t>
            </a:r>
            <a:r>
              <a:rPr lang="en-ID" sz="1800" dirty="0">
                <a:latin typeface="Arial" pitchFamily="34" charset="0"/>
                <a:cs typeface="Arial" pitchFamily="34" charset="0"/>
              </a:rPr>
              <a:t> </a:t>
            </a:r>
            <a:r>
              <a:rPr lang="en-ID" sz="1800" dirty="0" err="1">
                <a:latin typeface="Arial" pitchFamily="34" charset="0"/>
                <a:cs typeface="Arial" pitchFamily="34" charset="0"/>
              </a:rPr>
              <a:t>menjadi</a:t>
            </a:r>
            <a:r>
              <a:rPr lang="en-ID" sz="1800" dirty="0">
                <a:latin typeface="Arial" pitchFamily="34" charset="0"/>
                <a:cs typeface="Arial" pitchFamily="34" charset="0"/>
              </a:rPr>
              <a:t> 2 </a:t>
            </a:r>
            <a:r>
              <a:rPr lang="en-ID" sz="1800" dirty="0" err="1">
                <a:latin typeface="Arial" pitchFamily="34" charset="0"/>
                <a:cs typeface="Arial" pitchFamily="34" charset="0"/>
              </a:rPr>
              <a:t>bagian</a:t>
            </a:r>
            <a:r>
              <a:rPr lang="en-ID" sz="1800" dirty="0">
                <a:latin typeface="Arial" pitchFamily="34" charset="0"/>
                <a:cs typeface="Arial" pitchFamily="34" charset="0"/>
              </a:rPr>
              <a:t> :</a:t>
            </a:r>
            <a:r>
              <a:rPr lang="id-ID" sz="1800" dirty="0">
                <a:latin typeface="Arial" pitchFamily="34" charset="0"/>
                <a:cs typeface="Arial" pitchFamily="34" charset="0"/>
              </a:rPr>
              <a:t/>
            </a:r>
            <a:br>
              <a:rPr lang="id-ID" sz="1800" dirty="0">
                <a:latin typeface="Arial" pitchFamily="34" charset="0"/>
                <a:cs typeface="Arial" pitchFamily="34" charset="0"/>
              </a:rPr>
            </a:br>
            <a:r>
              <a:rPr lang="id-ID" sz="1800" dirty="0" smtClean="0">
                <a:latin typeface="Arial" pitchFamily="34" charset="0"/>
                <a:cs typeface="Arial" pitchFamily="34" charset="0"/>
              </a:rPr>
              <a:t>1. </a:t>
            </a:r>
            <a:r>
              <a:rPr lang="en-ID" sz="1800" dirty="0" err="1" smtClean="0">
                <a:latin typeface="Arial" pitchFamily="34" charset="0"/>
                <a:cs typeface="Arial" pitchFamily="34" charset="0"/>
              </a:rPr>
              <a:t>Peristiwa</a:t>
            </a:r>
            <a:r>
              <a:rPr lang="en-ID" sz="1800" dirty="0" smtClean="0">
                <a:latin typeface="Arial" pitchFamily="34" charset="0"/>
                <a:cs typeface="Arial" pitchFamily="34" charset="0"/>
              </a:rPr>
              <a:t> </a:t>
            </a:r>
            <a:r>
              <a:rPr lang="en-ID" sz="1800" dirty="0">
                <a:latin typeface="Arial" pitchFamily="34" charset="0"/>
                <a:cs typeface="Arial" pitchFamily="34" charset="0"/>
              </a:rPr>
              <a:t>yang </a:t>
            </a:r>
            <a:r>
              <a:rPr lang="en-ID" sz="1800" dirty="0" err="1">
                <a:latin typeface="Arial" pitchFamily="34" charset="0"/>
                <a:cs typeface="Arial" pitchFamily="34" charset="0"/>
              </a:rPr>
              <a:t>ketetapan</a:t>
            </a:r>
            <a:r>
              <a:rPr lang="en-ID" sz="1800" dirty="0">
                <a:latin typeface="Arial" pitchFamily="34" charset="0"/>
                <a:cs typeface="Arial" pitchFamily="34" charset="0"/>
              </a:rPr>
              <a:t> </a:t>
            </a:r>
            <a:r>
              <a:rPr lang="en-ID" sz="1800" dirty="0" err="1">
                <a:latin typeface="Arial" pitchFamily="34" charset="0"/>
                <a:cs typeface="Arial" pitchFamily="34" charset="0"/>
              </a:rPr>
              <a:t>hukumnya</a:t>
            </a:r>
            <a:r>
              <a:rPr lang="en-ID" sz="1800" dirty="0">
                <a:latin typeface="Arial" pitchFamily="34" charset="0"/>
                <a:cs typeface="Arial" pitchFamily="34" charset="0"/>
              </a:rPr>
              <a:t> </a:t>
            </a:r>
            <a:r>
              <a:rPr lang="en-ID" sz="1800" dirty="0" err="1">
                <a:latin typeface="Arial" pitchFamily="34" charset="0"/>
                <a:cs typeface="Arial" pitchFamily="34" charset="0"/>
              </a:rPr>
              <a:t>masih</a:t>
            </a:r>
            <a:r>
              <a:rPr lang="en-ID" sz="1800" dirty="0">
                <a:latin typeface="Arial" pitchFamily="34" charset="0"/>
                <a:cs typeface="Arial" pitchFamily="34" charset="0"/>
              </a:rPr>
              <a:t> </a:t>
            </a:r>
            <a:r>
              <a:rPr lang="en-ID" sz="1800" dirty="0" err="1">
                <a:latin typeface="Arial" pitchFamily="34" charset="0"/>
                <a:cs typeface="Arial" pitchFamily="34" charset="0"/>
              </a:rPr>
              <a:t>dzanny</a:t>
            </a:r>
            <a:r>
              <a:rPr lang="en-ID" sz="1800" dirty="0" smtClean="0">
                <a:latin typeface="Arial" pitchFamily="34" charset="0"/>
                <a:cs typeface="Arial" pitchFamily="34" charset="0"/>
              </a:rPr>
              <a:t>.</a:t>
            </a:r>
            <a:r>
              <a:rPr lang="id-ID" sz="1800" dirty="0" smtClean="0">
                <a:latin typeface="Arial" pitchFamily="34" charset="0"/>
                <a:cs typeface="Arial" pitchFamily="34" charset="0"/>
              </a:rPr>
              <a:t/>
            </a:r>
            <a:br>
              <a:rPr lang="id-ID" sz="1800" dirty="0" smtClean="0">
                <a:latin typeface="Arial" pitchFamily="34" charset="0"/>
                <a:cs typeface="Arial" pitchFamily="34" charset="0"/>
              </a:rPr>
            </a:br>
            <a:r>
              <a:rPr lang="id-ID" sz="1800" dirty="0" smtClean="0">
                <a:latin typeface="Arial" pitchFamily="34" charset="0"/>
                <a:cs typeface="Arial" pitchFamily="34" charset="0"/>
              </a:rPr>
              <a:t>2. </a:t>
            </a:r>
            <a:r>
              <a:rPr lang="en-ID" sz="1800" dirty="0" err="1">
                <a:latin typeface="Arial" pitchFamily="34" charset="0"/>
                <a:cs typeface="Arial" pitchFamily="34" charset="0"/>
              </a:rPr>
              <a:t>Peristiwa</a:t>
            </a:r>
            <a:r>
              <a:rPr lang="en-ID" sz="1800" dirty="0">
                <a:latin typeface="Arial" pitchFamily="34" charset="0"/>
                <a:cs typeface="Arial" pitchFamily="34" charset="0"/>
              </a:rPr>
              <a:t> yang </a:t>
            </a:r>
            <a:r>
              <a:rPr lang="en-ID" sz="1800" dirty="0" err="1">
                <a:latin typeface="Arial" pitchFamily="34" charset="0"/>
                <a:cs typeface="Arial" pitchFamily="34" charset="0"/>
              </a:rPr>
              <a:t>belum</a:t>
            </a:r>
            <a:r>
              <a:rPr lang="en-ID" sz="1800" dirty="0">
                <a:latin typeface="Arial" pitchFamily="34" charset="0"/>
                <a:cs typeface="Arial" pitchFamily="34" charset="0"/>
              </a:rPr>
              <a:t> </a:t>
            </a:r>
            <a:r>
              <a:rPr lang="en-ID" sz="1800" dirty="0" err="1">
                <a:latin typeface="Arial" pitchFamily="34" charset="0"/>
                <a:cs typeface="Arial" pitchFamily="34" charset="0"/>
              </a:rPr>
              <a:t>ada</a:t>
            </a:r>
            <a:r>
              <a:rPr lang="en-ID" sz="1800" dirty="0">
                <a:latin typeface="Arial" pitchFamily="34" charset="0"/>
                <a:cs typeface="Arial" pitchFamily="34" charset="0"/>
              </a:rPr>
              <a:t> </a:t>
            </a:r>
            <a:r>
              <a:rPr lang="en-ID" sz="1800" dirty="0" err="1">
                <a:latin typeface="Arial" pitchFamily="34" charset="0"/>
                <a:cs typeface="Arial" pitchFamily="34" charset="0"/>
              </a:rPr>
              <a:t>nash</a:t>
            </a:r>
            <a:r>
              <a:rPr lang="en-ID" sz="1800" dirty="0">
                <a:latin typeface="Arial" pitchFamily="34" charset="0"/>
                <a:cs typeface="Arial" pitchFamily="34" charset="0"/>
              </a:rPr>
              <a:t> </a:t>
            </a:r>
            <a:r>
              <a:rPr lang="en-ID" sz="1800" dirty="0" err="1">
                <a:latin typeface="Arial" pitchFamily="34" charset="0"/>
                <a:cs typeface="Arial" pitchFamily="34" charset="0"/>
              </a:rPr>
              <a:t>nya</a:t>
            </a:r>
            <a:r>
              <a:rPr lang="en-ID" sz="1800" dirty="0">
                <a:latin typeface="Arial" pitchFamily="34" charset="0"/>
                <a:cs typeface="Arial" pitchFamily="34" charset="0"/>
              </a:rPr>
              <a:t> </a:t>
            </a:r>
            <a:r>
              <a:rPr lang="en-ID" sz="1800" dirty="0" err="1">
                <a:latin typeface="Arial" pitchFamily="34" charset="0"/>
                <a:cs typeface="Arial" pitchFamily="34" charset="0"/>
              </a:rPr>
              <a:t>sama</a:t>
            </a:r>
            <a:r>
              <a:rPr lang="en-ID" sz="1800" dirty="0">
                <a:latin typeface="Arial" pitchFamily="34" charset="0"/>
                <a:cs typeface="Arial" pitchFamily="34" charset="0"/>
              </a:rPr>
              <a:t> </a:t>
            </a:r>
            <a:r>
              <a:rPr lang="en-ID" sz="1800" dirty="0" err="1">
                <a:latin typeface="Arial" pitchFamily="34" charset="0"/>
                <a:cs typeface="Arial" pitchFamily="34" charset="0"/>
              </a:rPr>
              <a:t>sekali</a:t>
            </a:r>
            <a:r>
              <a:rPr lang="en-ID" sz="1800" dirty="0">
                <a:latin typeface="Arial" pitchFamily="34" charset="0"/>
                <a:cs typeface="Arial" pitchFamily="34" charset="0"/>
              </a:rPr>
              <a:t>. </a:t>
            </a:r>
            <a:endParaRPr lang="id-ID" sz="1800" b="1" dirty="0">
              <a:latin typeface="Arial" pitchFamily="34" charset="0"/>
              <a:cs typeface="Arial" pitchFamily="34" charset="0"/>
            </a:endParaRPr>
          </a:p>
        </p:txBody>
      </p:sp>
      <p:sp>
        <p:nvSpPr>
          <p:cNvPr id="4" name="Title 1"/>
          <p:cNvSpPr txBox="1">
            <a:spLocks/>
          </p:cNvSpPr>
          <p:nvPr/>
        </p:nvSpPr>
        <p:spPr>
          <a:xfrm>
            <a:off x="467544" y="2060848"/>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fontAlgn="base"/>
            <a:r>
              <a:rPr lang="id-ID" sz="1800" b="1" dirty="0">
                <a:latin typeface="Arial" pitchFamily="34" charset="0"/>
                <a:cs typeface="Arial" pitchFamily="34" charset="0"/>
              </a:rPr>
              <a:t>3</a:t>
            </a:r>
            <a:r>
              <a:rPr lang="id-ID" sz="1800" b="1" dirty="0" smtClean="0">
                <a:latin typeface="Arial" pitchFamily="34" charset="0"/>
                <a:cs typeface="Arial" pitchFamily="34" charset="0"/>
              </a:rPr>
              <a:t>. Kedudukan dan Fungsi Ijtihad</a:t>
            </a:r>
          </a:p>
          <a:p>
            <a:pPr algn="just" fontAlgn="base"/>
            <a:r>
              <a:rPr lang="id-ID" sz="1800" b="1" dirty="0" smtClean="0">
                <a:latin typeface="Arial" pitchFamily="34" charset="0"/>
                <a:cs typeface="Arial" pitchFamily="34" charset="0"/>
              </a:rPr>
              <a:t/>
            </a:r>
            <a:br>
              <a:rPr lang="id-ID" sz="1800" b="1" dirty="0" smtClean="0">
                <a:latin typeface="Arial" pitchFamily="34" charset="0"/>
                <a:cs typeface="Arial" pitchFamily="34" charset="0"/>
              </a:rPr>
            </a:br>
            <a:r>
              <a:rPr lang="id-ID" sz="1800" b="1" dirty="0" smtClean="0">
                <a:latin typeface="Arial" pitchFamily="34" charset="0"/>
                <a:cs typeface="Arial" pitchFamily="34" charset="0"/>
              </a:rPr>
              <a:t>a. Kedudukan Ijtihad</a:t>
            </a:r>
          </a:p>
          <a:p>
            <a:pPr algn="just" fontAlgn="base"/>
            <a:r>
              <a:rPr lang="id-ID" sz="1800" dirty="0" smtClean="0">
                <a:latin typeface="Arial" pitchFamily="34" charset="0"/>
                <a:cs typeface="Arial" pitchFamily="34" charset="0"/>
              </a:rPr>
              <a:t>ijtihad </a:t>
            </a:r>
            <a:r>
              <a:rPr lang="id-ID" sz="1800" dirty="0">
                <a:latin typeface="Arial" pitchFamily="34" charset="0"/>
                <a:cs typeface="Arial" pitchFamily="34" charset="0"/>
              </a:rPr>
              <a:t>dalam sumber hukum islam adalah sebagai penentu hukum setelah AL Quran dan hadist apabila dalam al quran dan hadist tidak ditemukan secara jelas dan rinci mengenai hukum yang dimaksud. Ijtihad adalah hasil pemikiran para ulama ahli fikih.</a:t>
            </a:r>
            <a:r>
              <a:rPr lang="en-ID" sz="1800" dirty="0" smtClean="0">
                <a:latin typeface="Arial" pitchFamily="34" charset="0"/>
                <a:cs typeface="Arial" pitchFamily="34" charset="0"/>
              </a:rPr>
              <a:t> </a:t>
            </a:r>
            <a:endParaRPr lang="id-ID" sz="1800" dirty="0" smtClean="0">
              <a:latin typeface="Arial" pitchFamily="34" charset="0"/>
              <a:cs typeface="Arial" pitchFamily="34" charset="0"/>
            </a:endParaRPr>
          </a:p>
          <a:p>
            <a:pPr algn="just" fontAlgn="base"/>
            <a:endParaRPr lang="id-ID" sz="1800" dirty="0" smtClean="0">
              <a:latin typeface="Arial" pitchFamily="34" charset="0"/>
              <a:cs typeface="Arial" pitchFamily="34" charset="0"/>
            </a:endParaRPr>
          </a:p>
          <a:p>
            <a:pPr algn="just" fontAlgn="base"/>
            <a:r>
              <a:rPr lang="id-ID" sz="1800" b="1" dirty="0" smtClean="0">
                <a:latin typeface="Arial" pitchFamily="34" charset="0"/>
                <a:cs typeface="Arial" pitchFamily="34" charset="0"/>
              </a:rPr>
              <a:t>b. Fungsi Ijtihad</a:t>
            </a:r>
          </a:p>
          <a:p>
            <a:pPr lvl="0" algn="just"/>
            <a:r>
              <a:rPr lang="en-US" sz="1800" dirty="0" err="1" smtClean="0">
                <a:latin typeface="Arial" pitchFamily="34" charset="0"/>
                <a:cs typeface="Arial" pitchFamily="34" charset="0"/>
              </a:rPr>
              <a:t>Fungsi</a:t>
            </a:r>
            <a:r>
              <a:rPr lang="id-ID" sz="1800" dirty="0" smtClean="0">
                <a:latin typeface="Arial" pitchFamily="34" charset="0"/>
                <a:cs typeface="Arial" pitchFamily="34" charset="0"/>
              </a:rPr>
              <a:t> </a:t>
            </a:r>
            <a:r>
              <a:rPr lang="en-US" sz="1800" dirty="0" err="1" smtClean="0">
                <a:latin typeface="Arial" pitchFamily="34" charset="0"/>
                <a:cs typeface="Arial" pitchFamily="34" charset="0"/>
              </a:rPr>
              <a:t>ijtihad</a:t>
            </a:r>
            <a:r>
              <a:rPr lang="en-US" sz="1800" dirty="0" smtClean="0">
                <a:latin typeface="Arial" pitchFamily="34" charset="0"/>
                <a:cs typeface="Arial" pitchFamily="34" charset="0"/>
              </a:rPr>
              <a:t> </a:t>
            </a:r>
            <a:r>
              <a:rPr lang="en-US" sz="1800" dirty="0" err="1">
                <a:latin typeface="Arial" pitchFamily="34" charset="0"/>
                <a:cs typeface="Arial" pitchFamily="34" charset="0"/>
              </a:rPr>
              <a:t>sebagai</a:t>
            </a:r>
            <a:r>
              <a:rPr lang="en-US" sz="1800" dirty="0">
                <a:latin typeface="Arial" pitchFamily="34" charset="0"/>
                <a:cs typeface="Arial" pitchFamily="34" charset="0"/>
              </a:rPr>
              <a:t> </a:t>
            </a:r>
            <a:r>
              <a:rPr lang="en-US" sz="1800" dirty="0" err="1">
                <a:latin typeface="Arial" pitchFamily="34" charset="0"/>
                <a:cs typeface="Arial" pitchFamily="34" charset="0"/>
              </a:rPr>
              <a:t>sumber</a:t>
            </a:r>
            <a:r>
              <a:rPr lang="en-US" sz="1800" dirty="0">
                <a:latin typeface="Arial" pitchFamily="34" charset="0"/>
                <a:cs typeface="Arial" pitchFamily="34" charset="0"/>
              </a:rPr>
              <a:t> </a:t>
            </a:r>
            <a:r>
              <a:rPr lang="en-US" sz="1800" dirty="0" err="1">
                <a:latin typeface="Arial" pitchFamily="34" charset="0"/>
                <a:cs typeface="Arial" pitchFamily="34" charset="0"/>
              </a:rPr>
              <a:t>hukum</a:t>
            </a:r>
            <a:r>
              <a:rPr lang="en-US" sz="1800" dirty="0">
                <a:latin typeface="Arial" pitchFamily="34" charset="0"/>
                <a:cs typeface="Arial" pitchFamily="34" charset="0"/>
              </a:rPr>
              <a:t> Islam.</a:t>
            </a:r>
            <a:endParaRPr lang="id-ID" sz="1800" dirty="0">
              <a:latin typeface="Arial" pitchFamily="34" charset="0"/>
              <a:cs typeface="Arial" pitchFamily="34" charset="0"/>
            </a:endParaRPr>
          </a:p>
          <a:p>
            <a:pPr marL="342900" lvl="0" indent="-342900" algn="just">
              <a:buAutoNum type="arabicPeriod"/>
            </a:pPr>
            <a:r>
              <a:rPr lang="en-US" sz="1800" dirty="0" err="1" smtClean="0">
                <a:latin typeface="Arial" pitchFamily="34" charset="0"/>
                <a:cs typeface="Arial" pitchFamily="34" charset="0"/>
              </a:rPr>
              <a:t>Menetapkan</a:t>
            </a:r>
            <a:r>
              <a:rPr lang="en-US" sz="1800" dirty="0" smtClean="0">
                <a:latin typeface="Arial" pitchFamily="34" charset="0"/>
                <a:cs typeface="Arial" pitchFamily="34" charset="0"/>
              </a:rPr>
              <a:t> </a:t>
            </a:r>
            <a:r>
              <a:rPr lang="en-US" sz="1800" dirty="0" err="1">
                <a:latin typeface="Arial" pitchFamily="34" charset="0"/>
                <a:cs typeface="Arial" pitchFamily="34" charset="0"/>
              </a:rPr>
              <a:t>hukum</a:t>
            </a:r>
            <a:r>
              <a:rPr lang="en-US" sz="1800" dirty="0">
                <a:latin typeface="Arial" pitchFamily="34" charset="0"/>
                <a:cs typeface="Arial" pitchFamily="34" charset="0"/>
              </a:rPr>
              <a:t> yang </a:t>
            </a:r>
            <a:r>
              <a:rPr lang="en-US" sz="1800" dirty="0" err="1">
                <a:latin typeface="Arial" pitchFamily="34" charset="0"/>
                <a:cs typeface="Arial" pitchFamily="34" charset="0"/>
              </a:rPr>
              <a:t>sebelumnya</a:t>
            </a:r>
            <a:r>
              <a:rPr lang="en-US" sz="1800" dirty="0">
                <a:latin typeface="Arial" pitchFamily="34" charset="0"/>
                <a:cs typeface="Arial" pitchFamily="34" charset="0"/>
              </a:rPr>
              <a:t> </a:t>
            </a:r>
            <a:r>
              <a:rPr lang="en-US" sz="1800" dirty="0" err="1">
                <a:latin typeface="Arial" pitchFamily="34" charset="0"/>
                <a:cs typeface="Arial" pitchFamily="34" charset="0"/>
              </a:rPr>
              <a:t>tidak</a:t>
            </a:r>
            <a:r>
              <a:rPr lang="en-US" sz="1800" dirty="0">
                <a:latin typeface="Arial" pitchFamily="34" charset="0"/>
                <a:cs typeface="Arial" pitchFamily="34" charset="0"/>
              </a:rPr>
              <a:t> </a:t>
            </a:r>
            <a:r>
              <a:rPr lang="en-US" sz="1800" dirty="0" err="1">
                <a:latin typeface="Arial" pitchFamily="34" charset="0"/>
                <a:cs typeface="Arial" pitchFamily="34" charset="0"/>
              </a:rPr>
              <a:t>diatur</a:t>
            </a:r>
            <a:r>
              <a:rPr lang="en-US" sz="1800" dirty="0">
                <a:latin typeface="Arial" pitchFamily="34" charset="0"/>
                <a:cs typeface="Arial" pitchFamily="34" charset="0"/>
              </a:rPr>
              <a:t> </a:t>
            </a:r>
            <a:r>
              <a:rPr lang="en-US" sz="1800" dirty="0" err="1">
                <a:latin typeface="Arial" pitchFamily="34" charset="0"/>
                <a:cs typeface="Arial" pitchFamily="34" charset="0"/>
              </a:rPr>
              <a:t>secara</a:t>
            </a:r>
            <a:r>
              <a:rPr lang="en-US" sz="1800" dirty="0">
                <a:latin typeface="Arial" pitchFamily="34" charset="0"/>
                <a:cs typeface="Arial" pitchFamily="34" charset="0"/>
              </a:rPr>
              <a:t> </a:t>
            </a:r>
            <a:r>
              <a:rPr lang="en-US" sz="1800" dirty="0" err="1">
                <a:latin typeface="Arial" pitchFamily="34" charset="0"/>
                <a:cs typeface="Arial" pitchFamily="34" charset="0"/>
              </a:rPr>
              <a:t>rinci</a:t>
            </a:r>
            <a:r>
              <a:rPr lang="en-US" sz="1800" dirty="0">
                <a:latin typeface="Arial" pitchFamily="34" charset="0"/>
                <a:cs typeface="Arial" pitchFamily="34" charset="0"/>
              </a:rPr>
              <a:t> </a:t>
            </a:r>
            <a:endParaRPr lang="id-ID" sz="1800" dirty="0" smtClean="0">
              <a:latin typeface="Arial" pitchFamily="34" charset="0"/>
              <a:cs typeface="Arial" pitchFamily="34" charset="0"/>
            </a:endParaRPr>
          </a:p>
          <a:p>
            <a:pPr lvl="0" algn="just"/>
            <a:r>
              <a:rPr lang="id-ID" sz="1800" dirty="0">
                <a:latin typeface="Arial" pitchFamily="34" charset="0"/>
                <a:cs typeface="Arial" pitchFamily="34" charset="0"/>
              </a:rPr>
              <a:t> </a:t>
            </a:r>
            <a:r>
              <a:rPr lang="id-ID" sz="1800" dirty="0" smtClean="0">
                <a:latin typeface="Arial" pitchFamily="34" charset="0"/>
                <a:cs typeface="Arial" pitchFamily="34" charset="0"/>
              </a:rPr>
              <a:t>    </a:t>
            </a:r>
            <a:r>
              <a:rPr lang="en-US" sz="1800" dirty="0" err="1" smtClean="0">
                <a:latin typeface="Arial" pitchFamily="34" charset="0"/>
                <a:cs typeface="Arial" pitchFamily="34" charset="0"/>
              </a:rPr>
              <a:t>dalam</a:t>
            </a:r>
            <a:r>
              <a:rPr lang="en-US" sz="1800" dirty="0" smtClean="0">
                <a:latin typeface="Arial" pitchFamily="34" charset="0"/>
                <a:cs typeface="Arial" pitchFamily="34" charset="0"/>
              </a:rPr>
              <a:t> </a:t>
            </a:r>
            <a:r>
              <a:rPr lang="en-US" sz="1800" dirty="0" err="1">
                <a:latin typeface="Arial" pitchFamily="34" charset="0"/>
                <a:cs typeface="Arial" pitchFamily="34" charset="0"/>
              </a:rPr>
              <a:t>Alquran</a:t>
            </a:r>
            <a:r>
              <a:rPr lang="en-US" sz="1800" dirty="0">
                <a:latin typeface="Arial" pitchFamily="34" charset="0"/>
                <a:cs typeface="Arial" pitchFamily="34" charset="0"/>
              </a:rPr>
              <a:t> </a:t>
            </a:r>
            <a:r>
              <a:rPr lang="en-US" sz="1800" dirty="0" err="1">
                <a:latin typeface="Arial" pitchFamily="34" charset="0"/>
                <a:cs typeface="Arial" pitchFamily="34" charset="0"/>
              </a:rPr>
              <a:t>dan</a:t>
            </a:r>
            <a:r>
              <a:rPr lang="en-US" sz="1800" dirty="0">
                <a:latin typeface="Arial" pitchFamily="34" charset="0"/>
                <a:cs typeface="Arial" pitchFamily="34" charset="0"/>
              </a:rPr>
              <a:t> </a:t>
            </a:r>
            <a:r>
              <a:rPr lang="en-US" sz="1800" dirty="0" err="1">
                <a:latin typeface="Arial" pitchFamily="34" charset="0"/>
                <a:cs typeface="Arial" pitchFamily="34" charset="0"/>
              </a:rPr>
              <a:t>Hadits</a:t>
            </a:r>
            <a:r>
              <a:rPr lang="en-US" sz="1800" dirty="0">
                <a:latin typeface="Arial" pitchFamily="34" charset="0"/>
                <a:cs typeface="Arial" pitchFamily="34" charset="0"/>
              </a:rPr>
              <a:t>.</a:t>
            </a:r>
            <a:endParaRPr lang="id-ID" sz="1800" dirty="0">
              <a:latin typeface="Arial" pitchFamily="34" charset="0"/>
              <a:cs typeface="Arial" pitchFamily="34" charset="0"/>
            </a:endParaRPr>
          </a:p>
          <a:p>
            <a:pPr lvl="0" algn="just"/>
            <a:r>
              <a:rPr lang="id-ID" sz="1800" dirty="0" smtClean="0">
                <a:latin typeface="Arial" pitchFamily="34" charset="0"/>
                <a:cs typeface="Arial" pitchFamily="34" charset="0"/>
              </a:rPr>
              <a:t>2. </a:t>
            </a:r>
            <a:r>
              <a:rPr lang="en-US" sz="1800" dirty="0" err="1" smtClean="0">
                <a:latin typeface="Arial" pitchFamily="34" charset="0"/>
                <a:cs typeface="Arial" pitchFamily="34" charset="0"/>
              </a:rPr>
              <a:t>Menyelesaikan</a:t>
            </a:r>
            <a:r>
              <a:rPr lang="en-US" sz="1800" dirty="0" smtClean="0">
                <a:latin typeface="Arial" pitchFamily="34" charset="0"/>
                <a:cs typeface="Arial" pitchFamily="34" charset="0"/>
              </a:rPr>
              <a:t> </a:t>
            </a:r>
            <a:r>
              <a:rPr lang="en-US" sz="1800" dirty="0" err="1">
                <a:latin typeface="Arial" pitchFamily="34" charset="0"/>
                <a:cs typeface="Arial" pitchFamily="34" charset="0"/>
              </a:rPr>
              <a:t>persoalan</a:t>
            </a:r>
            <a:r>
              <a:rPr lang="en-US" sz="1800" dirty="0">
                <a:latin typeface="Arial" pitchFamily="34" charset="0"/>
                <a:cs typeface="Arial" pitchFamily="34" charset="0"/>
              </a:rPr>
              <a:t> </a:t>
            </a:r>
            <a:r>
              <a:rPr lang="en-US" sz="1800" dirty="0" err="1">
                <a:latin typeface="Arial" pitchFamily="34" charset="0"/>
                <a:cs typeface="Arial" pitchFamily="34" charset="0"/>
              </a:rPr>
              <a:t>baru</a:t>
            </a:r>
            <a:r>
              <a:rPr lang="en-US" sz="1800" dirty="0">
                <a:latin typeface="Arial" pitchFamily="34" charset="0"/>
                <a:cs typeface="Arial" pitchFamily="34" charset="0"/>
              </a:rPr>
              <a:t> di </a:t>
            </a:r>
            <a:r>
              <a:rPr lang="en-US" sz="1800" dirty="0" err="1">
                <a:latin typeface="Arial" pitchFamily="34" charset="0"/>
                <a:cs typeface="Arial" pitchFamily="34" charset="0"/>
              </a:rPr>
              <a:t>masyarakat</a:t>
            </a:r>
            <a:r>
              <a:rPr lang="en-US" sz="1800" dirty="0">
                <a:latin typeface="Arial" pitchFamily="34" charset="0"/>
                <a:cs typeface="Arial" pitchFamily="34" charset="0"/>
              </a:rPr>
              <a:t>.</a:t>
            </a:r>
            <a:endParaRPr lang="id-ID" sz="1800" dirty="0">
              <a:latin typeface="Arial" pitchFamily="34" charset="0"/>
              <a:cs typeface="Arial" pitchFamily="34" charset="0"/>
            </a:endParaRPr>
          </a:p>
          <a:p>
            <a:pPr lvl="0" algn="just"/>
            <a:r>
              <a:rPr lang="id-ID" sz="1800" dirty="0" smtClean="0">
                <a:latin typeface="Arial" pitchFamily="34" charset="0"/>
                <a:cs typeface="Arial" pitchFamily="34" charset="0"/>
              </a:rPr>
              <a:t>3. </a:t>
            </a:r>
            <a:r>
              <a:rPr lang="en-US" sz="1800" dirty="0" err="1" smtClean="0">
                <a:latin typeface="Arial" pitchFamily="34" charset="0"/>
                <a:cs typeface="Arial" pitchFamily="34" charset="0"/>
              </a:rPr>
              <a:t>Menyesuaikan</a:t>
            </a:r>
            <a:r>
              <a:rPr lang="en-US" sz="1800" dirty="0" smtClean="0">
                <a:latin typeface="Arial" pitchFamily="34" charset="0"/>
                <a:cs typeface="Arial" pitchFamily="34" charset="0"/>
              </a:rPr>
              <a:t> </a:t>
            </a:r>
            <a:r>
              <a:rPr lang="en-US" sz="1800" dirty="0" err="1">
                <a:latin typeface="Arial" pitchFamily="34" charset="0"/>
                <a:cs typeface="Arial" pitchFamily="34" charset="0"/>
              </a:rPr>
              <a:t>hukum</a:t>
            </a:r>
            <a:r>
              <a:rPr lang="en-US" sz="1800" dirty="0">
                <a:latin typeface="Arial" pitchFamily="34" charset="0"/>
                <a:cs typeface="Arial" pitchFamily="34" charset="0"/>
              </a:rPr>
              <a:t> </a:t>
            </a:r>
            <a:r>
              <a:rPr lang="en-US" sz="1800" dirty="0" err="1">
                <a:latin typeface="Arial" pitchFamily="34" charset="0"/>
                <a:cs typeface="Arial" pitchFamily="34" charset="0"/>
              </a:rPr>
              <a:t>dengan</a:t>
            </a:r>
            <a:r>
              <a:rPr lang="en-US" sz="1800" dirty="0">
                <a:latin typeface="Arial" pitchFamily="34" charset="0"/>
                <a:cs typeface="Arial" pitchFamily="34" charset="0"/>
              </a:rPr>
              <a:t> </a:t>
            </a:r>
            <a:r>
              <a:rPr lang="en-US" sz="1800" dirty="0" err="1">
                <a:latin typeface="Arial" pitchFamily="34" charset="0"/>
                <a:cs typeface="Arial" pitchFamily="34" charset="0"/>
              </a:rPr>
              <a:t>perubahan</a:t>
            </a:r>
            <a:r>
              <a:rPr lang="en-US" sz="1800" dirty="0">
                <a:latin typeface="Arial" pitchFamily="34" charset="0"/>
                <a:cs typeface="Arial" pitchFamily="34" charset="0"/>
              </a:rPr>
              <a:t> </a:t>
            </a:r>
            <a:r>
              <a:rPr lang="en-US" sz="1800" dirty="0" err="1">
                <a:latin typeface="Arial" pitchFamily="34" charset="0"/>
                <a:cs typeface="Arial" pitchFamily="34" charset="0"/>
              </a:rPr>
              <a:t>zaman</a:t>
            </a:r>
            <a:r>
              <a:rPr lang="en-US" sz="1800" dirty="0" smtClean="0">
                <a:latin typeface="Arial" pitchFamily="34" charset="0"/>
                <a:cs typeface="Arial" pitchFamily="34" charset="0"/>
              </a:rPr>
              <a:t>.</a:t>
            </a:r>
            <a:endParaRPr lang="id-ID" sz="1800" dirty="0">
              <a:latin typeface="Arial" pitchFamily="34" charset="0"/>
              <a:cs typeface="Arial" pitchFamily="34" charset="0"/>
            </a:endParaRPr>
          </a:p>
        </p:txBody>
      </p:sp>
    </p:spTree>
    <p:extLst>
      <p:ext uri="{BB962C8B-B14F-4D97-AF65-F5344CB8AC3E}">
        <p14:creationId xmlns:p14="http://schemas.microsoft.com/office/powerpoint/2010/main" val="298230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71600" y="476672"/>
            <a:ext cx="7272808" cy="56886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fontAlgn="base"/>
            <a:r>
              <a:rPr lang="id-ID" sz="1800" b="1" dirty="0" smtClean="0">
                <a:latin typeface="Arial" pitchFamily="34" charset="0"/>
                <a:cs typeface="Arial" pitchFamily="34" charset="0"/>
              </a:rPr>
              <a:t>3. Metode Ijtihad :</a:t>
            </a:r>
          </a:p>
          <a:p>
            <a:pPr marL="342900" indent="-342900" algn="just" fontAlgn="base">
              <a:buAutoNum type="arabicPeriod"/>
            </a:pPr>
            <a:r>
              <a:rPr lang="id-ID" sz="1800" b="1" dirty="0" smtClean="0">
                <a:latin typeface="Arial" pitchFamily="34" charset="0"/>
                <a:cs typeface="Arial" pitchFamily="34" charset="0"/>
              </a:rPr>
              <a:t>Qiyas : </a:t>
            </a:r>
            <a:r>
              <a:rPr lang="id-ID" sz="1800" dirty="0" smtClean="0">
                <a:latin typeface="Arial" pitchFamily="34" charset="0"/>
                <a:cs typeface="Arial" pitchFamily="34" charset="0"/>
              </a:rPr>
              <a:t>menerapkan hukum tertentu pada hukum lain yang memiliki kesamaan.</a:t>
            </a:r>
          </a:p>
          <a:p>
            <a:pPr marL="342900" indent="-342900" algn="just" fontAlgn="base">
              <a:buAutoNum type="arabicPeriod"/>
            </a:pPr>
            <a:r>
              <a:rPr lang="id-ID" sz="1800" b="1" dirty="0" smtClean="0">
                <a:latin typeface="Arial" pitchFamily="34" charset="0"/>
                <a:cs typeface="Arial" pitchFamily="34" charset="0"/>
              </a:rPr>
              <a:t>Istihsan :</a:t>
            </a:r>
            <a:r>
              <a:rPr lang="id-ID" sz="1800" dirty="0" smtClean="0">
                <a:latin typeface="Arial" pitchFamily="34" charset="0"/>
                <a:cs typeface="Arial" pitchFamily="34" charset="0"/>
              </a:rPr>
              <a:t> Menetapkan hukum suatu perbuatan berdasarkan prinsip-prinsip umum ajaran islam, sperti prinsip keadilan, kasih sayang (memilih alternatif yang terkecil mudaratnya).</a:t>
            </a:r>
          </a:p>
          <a:p>
            <a:pPr marL="342900" indent="-342900" algn="just" fontAlgn="base">
              <a:buAutoNum type="arabicPeriod"/>
            </a:pPr>
            <a:r>
              <a:rPr lang="id-ID" sz="1800" b="1" dirty="0" smtClean="0">
                <a:latin typeface="Arial" pitchFamily="34" charset="0"/>
                <a:cs typeface="Arial" pitchFamily="34" charset="0"/>
              </a:rPr>
              <a:t>Masalihul Mursalah : </a:t>
            </a:r>
            <a:r>
              <a:rPr lang="id-ID" sz="1800" dirty="0" smtClean="0">
                <a:latin typeface="Arial" pitchFamily="34" charset="0"/>
                <a:cs typeface="Arial" pitchFamily="34" charset="0"/>
              </a:rPr>
              <a:t>Menetapkan hukum berdasarkan tinjauan kegunaan atau kemanfaatannya sesuai tujuan syariat.</a:t>
            </a:r>
          </a:p>
          <a:p>
            <a:pPr algn="just" fontAlgn="base"/>
            <a:endParaRPr lang="id-ID" sz="1800" dirty="0" smtClean="0">
              <a:latin typeface="Arial" pitchFamily="34" charset="0"/>
              <a:cs typeface="Arial" pitchFamily="34" charset="0"/>
            </a:endParaRPr>
          </a:p>
          <a:p>
            <a:pPr algn="just" fontAlgn="base"/>
            <a:r>
              <a:rPr lang="id-ID" sz="1800" dirty="0" smtClean="0">
                <a:latin typeface="Arial" pitchFamily="34" charset="0"/>
                <a:cs typeface="Arial" pitchFamily="34" charset="0"/>
              </a:rPr>
              <a:t>Perbedaan Istihsan dengan Masalihul Mursalah adalah jika istihsan menggunakan hukum-hukum universal (umum) dari Al Quran dan Assunnah. sedangkan masalihul Mursalah menitik beratkan pada pemanfaatan tujuan umum hukum islam.</a:t>
            </a:r>
          </a:p>
          <a:p>
            <a:pPr algn="just" fontAlgn="base"/>
            <a:endParaRPr lang="id-ID" sz="1800" dirty="0">
              <a:latin typeface="Arial" pitchFamily="34" charset="0"/>
              <a:cs typeface="Arial" pitchFamily="34" charset="0"/>
            </a:endParaRPr>
          </a:p>
          <a:p>
            <a:pPr algn="just" fontAlgn="base"/>
            <a:r>
              <a:rPr lang="id-ID" sz="1800" b="1" dirty="0" smtClean="0">
                <a:latin typeface="Arial" pitchFamily="34" charset="0"/>
                <a:cs typeface="Arial" pitchFamily="34" charset="0"/>
              </a:rPr>
              <a:t>4. Syarat-syarat menjadi Mujtahid :</a:t>
            </a:r>
          </a:p>
          <a:p>
            <a:pPr marL="342900" indent="-342900" algn="just" fontAlgn="base">
              <a:buAutoNum type="arabicPeriod"/>
            </a:pPr>
            <a:r>
              <a:rPr lang="id-ID" sz="1800" dirty="0" smtClean="0">
                <a:latin typeface="Arial" pitchFamily="34" charset="0"/>
                <a:cs typeface="Arial" pitchFamily="34" charset="0"/>
              </a:rPr>
              <a:t>M</a:t>
            </a:r>
            <a:r>
              <a:rPr lang="id-ID" sz="1800" dirty="0" smtClean="0"/>
              <a:t>enguasai Keilmuan Islam, ilmu fikih, Al Quran dan Hadits secara </a:t>
            </a:r>
          </a:p>
          <a:p>
            <a:pPr algn="just" fontAlgn="base"/>
            <a:r>
              <a:rPr lang="id-ID" sz="1800" dirty="0" smtClean="0"/>
              <a:t>      keseluruhan.</a:t>
            </a:r>
          </a:p>
          <a:p>
            <a:pPr algn="just" fontAlgn="base"/>
            <a:r>
              <a:rPr lang="id-ID" sz="1800" dirty="0" smtClean="0">
                <a:latin typeface="Arial" pitchFamily="34" charset="0"/>
                <a:cs typeface="Arial" pitchFamily="34" charset="0"/>
              </a:rPr>
              <a:t>2. Mengetahui Ijma’ (Kesepkatan para shahabat).</a:t>
            </a:r>
          </a:p>
          <a:p>
            <a:pPr algn="just" fontAlgn="base"/>
            <a:r>
              <a:rPr lang="id-ID" sz="1800" dirty="0" smtClean="0">
                <a:latin typeface="Arial" pitchFamily="34" charset="0"/>
                <a:cs typeface="Arial" pitchFamily="34" charset="0"/>
              </a:rPr>
              <a:t>3. Memahami kebiasaan adat istiadat, selama tidak bertentangan </a:t>
            </a:r>
          </a:p>
          <a:p>
            <a:pPr algn="just" fontAlgn="base"/>
            <a:r>
              <a:rPr lang="id-ID" sz="1800" dirty="0">
                <a:latin typeface="Arial" pitchFamily="34" charset="0"/>
                <a:cs typeface="Arial" pitchFamily="34" charset="0"/>
              </a:rPr>
              <a:t> </a:t>
            </a:r>
            <a:r>
              <a:rPr lang="id-ID" sz="1800" dirty="0" smtClean="0">
                <a:latin typeface="Arial" pitchFamily="34" charset="0"/>
                <a:cs typeface="Arial" pitchFamily="34" charset="0"/>
              </a:rPr>
              <a:t>   dengan Al-Quran dan Assunnah.</a:t>
            </a:r>
          </a:p>
          <a:p>
            <a:pPr algn="just" fontAlgn="base"/>
            <a:endParaRPr lang="id-ID" sz="1800" dirty="0">
              <a:latin typeface="Arial" pitchFamily="34" charset="0"/>
              <a:cs typeface="Arial" pitchFamily="34" charset="0"/>
            </a:endParaRPr>
          </a:p>
        </p:txBody>
      </p:sp>
    </p:spTree>
    <p:extLst>
      <p:ext uri="{BB962C8B-B14F-4D97-AF65-F5344CB8AC3E}">
        <p14:creationId xmlns:p14="http://schemas.microsoft.com/office/powerpoint/2010/main" val="849792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980728"/>
            <a:ext cx="7128792" cy="5078313"/>
          </a:xfrm>
          <a:prstGeom prst="rect">
            <a:avLst/>
          </a:prstGeom>
        </p:spPr>
        <p:txBody>
          <a:bodyPr wrap="square">
            <a:spAutoFit/>
          </a:bodyPr>
          <a:lstStyle/>
          <a:p>
            <a:pPr algn="just" fontAlgn="base"/>
            <a:r>
              <a:rPr lang="id-ID" b="1" dirty="0" smtClean="0">
                <a:latin typeface="Arial" pitchFamily="34" charset="0"/>
                <a:cs typeface="Arial" pitchFamily="34" charset="0"/>
              </a:rPr>
              <a:t>Contoh-Contoh Ijtihad di Zaman Shahabat.</a:t>
            </a:r>
          </a:p>
          <a:p>
            <a:pPr algn="just" fontAlgn="base"/>
            <a:endParaRPr lang="id-ID" b="1" dirty="0" smtClean="0">
              <a:latin typeface="Arial" pitchFamily="34" charset="0"/>
              <a:cs typeface="Arial" pitchFamily="34" charset="0"/>
            </a:endParaRPr>
          </a:p>
          <a:p>
            <a:pPr algn="just" fontAlgn="base"/>
            <a:r>
              <a:rPr lang="id-ID" b="1" dirty="0" smtClean="0">
                <a:latin typeface="Arial" pitchFamily="34" charset="0"/>
                <a:cs typeface="Arial" pitchFamily="34" charset="0"/>
              </a:rPr>
              <a:t>1. Permasalahan </a:t>
            </a:r>
            <a:r>
              <a:rPr lang="id-ID" b="1" dirty="0">
                <a:latin typeface="Arial" pitchFamily="34" charset="0"/>
                <a:cs typeface="Arial" pitchFamily="34" charset="0"/>
              </a:rPr>
              <a:t>Harta</a:t>
            </a:r>
          </a:p>
          <a:p>
            <a:pPr algn="just" fontAlgn="base"/>
            <a:r>
              <a:rPr lang="id-ID" dirty="0">
                <a:latin typeface="Arial" pitchFamily="34" charset="0"/>
                <a:cs typeface="Arial" pitchFamily="34" charset="0"/>
              </a:rPr>
              <a:t>Ketika Nabi masih hidup, Nabi melarang mengambil unta yang berkeliaran tanpa diketahui pemiliknya, hal ini juga diamalkan sampai zaman khalifah Abu Bakar dan Umar bin Khattab namun pada zaman pemerintahan Usman bin Affan tangan orang jahat sudah menyentuhnya. Oleh karenanya khalifah Usman memerintahkan untuk mengenali dan mengabarkannya serta dipelihara di Baitul Mal untuk beberapa waktu dan jika temponya habis dan pemiliknya belum datang maka dijual dan hasilnya disimpan di Baitul Mal sehingga jika suatu ketika pemiliknya datang bisa diserahkan kepadanya. Menurut Usman, Nabi memerintahkan untuk dibiarkan demi kemaslahatan, namun kemaslahatan itu sudah berubah karena rusaknya zaman dan lemahnya proteksi agama dalam diri seseorang sehinnga hukum perlu ditetapkan sesuai dengan perubahan maslahat terkini.</a:t>
            </a:r>
          </a:p>
          <a:p>
            <a:pPr algn="just" fontAlgn="base"/>
            <a:endParaRPr lang="id-ID" dirty="0">
              <a:latin typeface="Arial" pitchFamily="34" charset="0"/>
              <a:cs typeface="Arial" pitchFamily="34" charset="0"/>
            </a:endParaRPr>
          </a:p>
        </p:txBody>
      </p:sp>
    </p:spTree>
    <p:extLst>
      <p:ext uri="{BB962C8B-B14F-4D97-AF65-F5344CB8AC3E}">
        <p14:creationId xmlns:p14="http://schemas.microsoft.com/office/powerpoint/2010/main" val="161461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889844"/>
            <a:ext cx="6984776" cy="3693319"/>
          </a:xfrm>
          <a:prstGeom prst="rect">
            <a:avLst/>
          </a:prstGeom>
        </p:spPr>
        <p:txBody>
          <a:bodyPr wrap="square">
            <a:spAutoFit/>
          </a:bodyPr>
          <a:lstStyle/>
          <a:p>
            <a:pPr algn="just" fontAlgn="base"/>
            <a:r>
              <a:rPr lang="id-ID" b="1" dirty="0" smtClean="0">
                <a:latin typeface="Arial" pitchFamily="34" charset="0"/>
                <a:cs typeface="Arial" pitchFamily="34" charset="0"/>
              </a:rPr>
              <a:t>2. Permasalahan Mahar Wanita Yang Ditingal Mati Suaminya Sebelum </a:t>
            </a:r>
            <a:r>
              <a:rPr lang="id-ID" b="1" i="1" dirty="0" smtClean="0">
                <a:latin typeface="Arial" pitchFamily="34" charset="0"/>
                <a:cs typeface="Arial" pitchFamily="34" charset="0"/>
              </a:rPr>
              <a:t>Dukhul</a:t>
            </a:r>
            <a:endParaRPr lang="id-ID" b="1" dirty="0" smtClean="0">
              <a:latin typeface="Arial" pitchFamily="34" charset="0"/>
              <a:cs typeface="Arial" pitchFamily="34" charset="0"/>
            </a:endParaRPr>
          </a:p>
          <a:p>
            <a:pPr algn="just" fontAlgn="base"/>
            <a:r>
              <a:rPr lang="id-ID" dirty="0" smtClean="0"/>
              <a:t>Dalam permasalahan ini,  Ibnu Mas’ud berpendapat bahwa wanita itu berhak mengambil maskawin seperti biasa dari harta peninggalan suaminya. Namun Ali bin Abi Thalib keberatan dengan pendapat Ibnu Mas’ud karena menurutnya ketentuan seperti itu merugikan satu pihak sehingga pemecahan masalah tersebut dengan tidak adanya hak mahar dari harta peninggalan suaminya atas istri yang belum pernah melakukan hubungan suami istri.</a:t>
            </a:r>
          </a:p>
          <a:p>
            <a:pPr algn="just" fontAlgn="base"/>
            <a:r>
              <a:rPr lang="id-ID" dirty="0" smtClean="0"/>
              <a:t>Dari sini tampak bahwa Ali mengqiyaskan masalah mahar bagi wanita yang ditinggal mati suaminya sebelum </a:t>
            </a:r>
            <a:r>
              <a:rPr lang="id-ID" i="1" dirty="0" smtClean="0"/>
              <a:t>dukhul</a:t>
            </a:r>
            <a:r>
              <a:rPr lang="id-ID" dirty="0" smtClean="0"/>
              <a:t> dengan wanita yang ditalak oleh suaminya sebelum dhukul yang ketentuannya terdapat dalam Al-Qur’an.</a:t>
            </a:r>
            <a:endParaRPr lang="id-ID" dirty="0"/>
          </a:p>
        </p:txBody>
      </p:sp>
    </p:spTree>
    <p:extLst>
      <p:ext uri="{BB962C8B-B14F-4D97-AF65-F5344CB8AC3E}">
        <p14:creationId xmlns:p14="http://schemas.microsoft.com/office/powerpoint/2010/main" val="125262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908720"/>
            <a:ext cx="6984776" cy="2862322"/>
          </a:xfrm>
          <a:prstGeom prst="rect">
            <a:avLst/>
          </a:prstGeom>
        </p:spPr>
        <p:txBody>
          <a:bodyPr wrap="square">
            <a:spAutoFit/>
          </a:bodyPr>
          <a:lstStyle/>
          <a:p>
            <a:pPr algn="just"/>
            <a:r>
              <a:rPr lang="id-ID" dirty="0" smtClean="0">
                <a:latin typeface="Arial" pitchFamily="34" charset="0"/>
                <a:cs typeface="Arial" pitchFamily="34" charset="0"/>
              </a:rPr>
              <a:t>3. Salah </a:t>
            </a:r>
            <a:r>
              <a:rPr lang="id-ID" dirty="0">
                <a:latin typeface="Arial" pitchFamily="34" charset="0"/>
                <a:cs typeface="Arial" pitchFamily="34" charset="0"/>
              </a:rPr>
              <a:t>satu contoh ijtihad dalam kehidupan zaman sekarang, para ulama melakukan ijtihad dalam proses penentuan 1 Ramadhan dan juga 1 Syawal. Mereka akan berdiskusi untuk menentukan dan menetapkan 1 Ramadhan dan 1 Syawal berdasarkan perhitungan serta hukum Islam yang ada sebelumnya</a:t>
            </a:r>
            <a:r>
              <a:rPr lang="id-ID" dirty="0" smtClean="0">
                <a:latin typeface="Arial" pitchFamily="34" charset="0"/>
                <a:cs typeface="Arial" pitchFamily="34" charset="0"/>
              </a:rPr>
              <a:t>.</a:t>
            </a:r>
          </a:p>
          <a:p>
            <a:pPr algn="just"/>
            <a:endParaRPr lang="id-ID" dirty="0">
              <a:latin typeface="Arial" pitchFamily="34" charset="0"/>
              <a:cs typeface="Arial" pitchFamily="34" charset="0"/>
            </a:endParaRPr>
          </a:p>
          <a:p>
            <a:pPr algn="just"/>
            <a:r>
              <a:rPr lang="id-ID" dirty="0" smtClean="0">
                <a:latin typeface="Arial" pitchFamily="34" charset="0"/>
                <a:cs typeface="Arial" pitchFamily="34" charset="0"/>
              </a:rPr>
              <a:t>4. Proses Kegiatan terkait hukum ibadah dan muamalah pada saat Pandemi Covid 19.</a:t>
            </a:r>
            <a:endParaRPr lang="id-ID" dirty="0">
              <a:latin typeface="Arial" pitchFamily="34" charset="0"/>
              <a:cs typeface="Arial" pitchFamily="34" charset="0"/>
            </a:endParaRPr>
          </a:p>
          <a:p>
            <a:pPr algn="just"/>
            <a:endParaRPr lang="id-ID" dirty="0">
              <a:latin typeface="Arial" pitchFamily="34" charset="0"/>
              <a:cs typeface="Arial" pitchFamily="34" charset="0"/>
            </a:endParaRPr>
          </a:p>
        </p:txBody>
      </p:sp>
    </p:spTree>
    <p:extLst>
      <p:ext uri="{BB962C8B-B14F-4D97-AF65-F5344CB8AC3E}">
        <p14:creationId xmlns:p14="http://schemas.microsoft.com/office/powerpoint/2010/main" val="126567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276872"/>
            <a:ext cx="6480720" cy="1143000"/>
          </a:xfrm>
        </p:spPr>
        <p:txBody>
          <a:bodyPr>
            <a:noAutofit/>
          </a:bodyPr>
          <a:lstStyle/>
          <a:p>
            <a:r>
              <a:rPr lang="id-ID" sz="8000" dirty="0" smtClean="0">
                <a:latin typeface="Algerian" pitchFamily="82" charset="0"/>
              </a:rPr>
              <a:t>Selesai...</a:t>
            </a:r>
            <a:endParaRPr lang="id-ID" sz="8000" dirty="0">
              <a:latin typeface="Algerian" pitchFamily="82" charset="0"/>
            </a:endParaRPr>
          </a:p>
        </p:txBody>
      </p:sp>
    </p:spTree>
    <p:extLst>
      <p:ext uri="{BB962C8B-B14F-4D97-AF65-F5344CB8AC3E}">
        <p14:creationId xmlns:p14="http://schemas.microsoft.com/office/powerpoint/2010/main" val="27457058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TotalTime>
  <Words>327</Words>
  <Application>Microsoft Office PowerPoint</Application>
  <PresentationFormat>On-screen Show (4:3)</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PAI-Pertemuan ke 4</vt:lpstr>
      <vt:lpstr>PowerPoint Presentation</vt:lpstr>
      <vt:lpstr>2. Ruang Lingkup Ijtihad  Ruang lingkup ijtihad dapat dibagi menjadi 2 bagian : 1. Peristiwa yang ketetapan hukumnya masih dzanny. 2. Peristiwa yang belum ada nash nya sama sekali. </vt:lpstr>
      <vt:lpstr>PowerPoint Presentation</vt:lpstr>
      <vt:lpstr>PowerPoint Presentation</vt:lpstr>
      <vt:lpstr>PowerPoint Presentation</vt:lpstr>
      <vt:lpstr>PowerPoint Presentation</vt:lpstr>
      <vt:lpstr>Selesai...</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PAI-Pertemuan ke 5</dc:title>
  <dc:creator>ismail - [2010]</dc:creator>
  <cp:lastModifiedBy>Fikom TU2</cp:lastModifiedBy>
  <cp:revision>19</cp:revision>
  <dcterms:created xsi:type="dcterms:W3CDTF">2022-10-08T11:24:52Z</dcterms:created>
  <dcterms:modified xsi:type="dcterms:W3CDTF">2024-10-17T04:04:22Z</dcterms:modified>
</cp:coreProperties>
</file>